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10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92490C-952E-4000-B198-AD38E8B8B34C}" type="datetimeFigureOut">
              <a:rPr lang="es-ES" smtClean="0"/>
              <a:pPr/>
              <a:t>16/03/2011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68755D-1D3E-4DAC-8DE3-5DBE1FF18A57}"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17" name="16 Marcador de pie de página"/>
          <p:cNvSpPr>
            <a:spLocks noGrp="1"/>
          </p:cNvSpPr>
          <p:nvPr>
            <p:ph type="ftr" sz="quarter" idx="11"/>
          </p:nvPr>
        </p:nvSpPr>
        <p:spPr/>
        <p:txBody>
          <a:bodyPr/>
          <a:lstStyle/>
          <a:p>
            <a:endParaRPr lang="es-ES"/>
          </a:p>
        </p:txBody>
      </p:sp>
      <p:sp>
        <p:nvSpPr>
          <p:cNvPr id="29" name="28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a:xfrm>
            <a:off x="7924800" y="6416675"/>
            <a:ext cx="762000" cy="365125"/>
          </a:xfrm>
        </p:spPr>
        <p:txBody>
          <a:bodyPr/>
          <a:lstStyle/>
          <a:p>
            <a:fld id="{D39B5924-5C53-4245-850C-65AF3C251366}"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8604C93D-84A0-48D9-A4FB-CCBCF80F432C}" type="datetimeFigureOut">
              <a:rPr lang="es-ES" smtClean="0"/>
              <a:pPr/>
              <a:t>16/03/2011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39B5924-5C53-4245-850C-65AF3C251366}"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604C93D-84A0-48D9-A4FB-CCBCF80F432C}" type="datetimeFigureOut">
              <a:rPr lang="es-ES" smtClean="0"/>
              <a:pPr/>
              <a:t>16/03/2011</a:t>
            </a:fld>
            <a:endParaRPr lang="es-ES"/>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ES"/>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39B5924-5C53-4245-850C-65AF3C251366}"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Juan_Pablo_Duarte" TargetMode="External"/><Relationship Id="rId13" Type="http://schemas.openxmlformats.org/officeDocument/2006/relationships/hyperlink" Target="http://es.wikipedia.org/wiki/1845" TargetMode="External"/><Relationship Id="rId18" Type="http://schemas.openxmlformats.org/officeDocument/2006/relationships/hyperlink" Target="http://es.wikipedia.org/wiki/4_de_agosto" TargetMode="External"/><Relationship Id="rId26" Type="http://schemas.openxmlformats.org/officeDocument/2006/relationships/hyperlink" Target="http://es.wikipedia.org/wiki/Buenaventura_B%C3%A1ez" TargetMode="External"/><Relationship Id="rId3" Type="http://schemas.openxmlformats.org/officeDocument/2006/relationships/hyperlink" Target="http://es.wikipedia.org/wiki/1844" TargetMode="External"/><Relationship Id="rId21" Type="http://schemas.openxmlformats.org/officeDocument/2006/relationships/hyperlink" Target="http://es.wikipedia.org/wiki/Congreso_Nacional_de_la_Rep%C3%BAblica_Dominicana" TargetMode="External"/><Relationship Id="rId7" Type="http://schemas.openxmlformats.org/officeDocument/2006/relationships/hyperlink" Target="http://es.wikipedia.org/wiki/Santo_Domingo_(capital)" TargetMode="External"/><Relationship Id="rId12" Type="http://schemas.openxmlformats.org/officeDocument/2006/relationships/hyperlink" Target="http://es.wikipedia.org/wiki/27_de_febrero" TargetMode="External"/><Relationship Id="rId17" Type="http://schemas.openxmlformats.org/officeDocument/2006/relationships/hyperlink" Target="http://es.wikipedia.org/wiki/1852" TargetMode="External"/><Relationship Id="rId25" Type="http://schemas.openxmlformats.org/officeDocument/2006/relationships/hyperlink" Target="http://es.wikipedia.org/wiki/23_de_septiembre" TargetMode="External"/><Relationship Id="rId2" Type="http://schemas.openxmlformats.org/officeDocument/2006/relationships/hyperlink" Target="http://es.wikipedia.org/wiki/Mayo" TargetMode="External"/><Relationship Id="rId16" Type="http://schemas.openxmlformats.org/officeDocument/2006/relationships/hyperlink" Target="http://es.wikipedia.org/wiki/Andres_S%C3%A1nchez" TargetMode="External"/><Relationship Id="rId20" Type="http://schemas.openxmlformats.org/officeDocument/2006/relationships/hyperlink" Target="http://es.wikipedia.org/wiki/Manuel_Jim%C3%A9nes_Gonz%C3%A1lez" TargetMode="External"/><Relationship Id="rId1" Type="http://schemas.openxmlformats.org/officeDocument/2006/relationships/slideLayout" Target="../slideLayouts/slideLayout2.xml"/><Relationship Id="rId6" Type="http://schemas.openxmlformats.org/officeDocument/2006/relationships/hyperlink" Target="http://es.wikipedia.org/wiki/Francisco_del_Rosario_S%C3%A1nchez" TargetMode="External"/><Relationship Id="rId11" Type="http://schemas.openxmlformats.org/officeDocument/2006/relationships/hyperlink" Target="http://es.wikipedia.org/w/index.php?title=Constituci%C3%B3n_Dominicana&amp;action=edit&amp;redlink=1" TargetMode="External"/><Relationship Id="rId24" Type="http://schemas.openxmlformats.org/officeDocument/2006/relationships/hyperlink" Target="http://es.wikipedia.org/wiki/30_de_mayo" TargetMode="External"/><Relationship Id="rId5" Type="http://schemas.openxmlformats.org/officeDocument/2006/relationships/hyperlink" Target="http://es.wikipedia.org/wiki/Golpe_de_Estado" TargetMode="External"/><Relationship Id="rId15" Type="http://schemas.openxmlformats.org/officeDocument/2006/relationships/hyperlink" Target="http://es.wikipedia.org/wiki/Mar%C3%ADa_Trinidad_S%C3%A1nchez" TargetMode="External"/><Relationship Id="rId23" Type="http://schemas.openxmlformats.org/officeDocument/2006/relationships/hyperlink" Target="http://es.wikipedia.org/wiki/1849" TargetMode="External"/><Relationship Id="rId10" Type="http://schemas.openxmlformats.org/officeDocument/2006/relationships/hyperlink" Target="http://es.wikipedia.org/wiki/Estado" TargetMode="External"/><Relationship Id="rId19" Type="http://schemas.openxmlformats.org/officeDocument/2006/relationships/hyperlink" Target="http://es.wikipedia.org/wiki/1848" TargetMode="External"/><Relationship Id="rId4" Type="http://schemas.openxmlformats.org/officeDocument/2006/relationships/hyperlink" Target="http://es.wikipedia.org/wiki/Jos%C3%A9_Joaqu%C3%ADn_Puello" TargetMode="External"/><Relationship Id="rId9" Type="http://schemas.openxmlformats.org/officeDocument/2006/relationships/hyperlink" Target="http://es.wikipedia.org/wiki/Ram%C3%B3n_Mat%C3%ADas_Mella" TargetMode="External"/><Relationship Id="rId14" Type="http://schemas.openxmlformats.org/officeDocument/2006/relationships/hyperlink" Target="http://es.wikipedia.org/wiki/Independencia_Nacional_Dominicana" TargetMode="External"/><Relationship Id="rId22" Type="http://schemas.openxmlformats.org/officeDocument/2006/relationships/hyperlink" Target="http://es.wikipedia.org/wiki/29_de_mayo" TargetMode="External"/><Relationship Id="rId27" Type="http://schemas.openxmlformats.org/officeDocument/2006/relationships/image" Target="../media/image7.gif"/></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es.wikipedia.org/wiki/Mat%C3%ADas_Ram%C3%B3n_Mella" TargetMode="External"/><Relationship Id="rId13" Type="http://schemas.openxmlformats.org/officeDocument/2006/relationships/image" Target="../media/image9.jpeg"/><Relationship Id="rId3" Type="http://schemas.openxmlformats.org/officeDocument/2006/relationships/hyperlink" Target="http://es.wikipedia.org/wiki/16_de_enero" TargetMode="External"/><Relationship Id="rId7" Type="http://schemas.openxmlformats.org/officeDocument/2006/relationships/hyperlink" Target="http://es.wikipedia.org/wiki/Francisco_del_Rosario_S%C3%A1nchez" TargetMode="External"/><Relationship Id="rId12" Type="http://schemas.openxmlformats.org/officeDocument/2006/relationships/hyperlink" Target="http://es.wikipedia.org/wiki/11_de_marzo" TargetMode="External"/><Relationship Id="rId2" Type="http://schemas.openxmlformats.org/officeDocument/2006/relationships/hyperlink" Target="http://es.wikipedia.org/wiki/Independencia" TargetMode="External"/><Relationship Id="rId1" Type="http://schemas.openxmlformats.org/officeDocument/2006/relationships/slideLayout" Target="../slideLayouts/slideLayout2.xml"/><Relationship Id="rId6" Type="http://schemas.openxmlformats.org/officeDocument/2006/relationships/hyperlink" Target="http://es.wikipedia.org/wiki/Puerta_del_Conde" TargetMode="External"/><Relationship Id="rId11" Type="http://schemas.openxmlformats.org/officeDocument/2006/relationships/hyperlink" Target="http://es.wikipedia.org/wiki/Junta_Central_Gubernativa" TargetMode="External"/><Relationship Id="rId5" Type="http://schemas.openxmlformats.org/officeDocument/2006/relationships/hyperlink" Target="http://es.wikipedia.org/wiki/27_de_febrero" TargetMode="External"/><Relationship Id="rId10" Type="http://schemas.openxmlformats.org/officeDocument/2006/relationships/hyperlink" Target="http://es.wikipedia.org/wiki/Independencia_Nacional_de_la_Rep%C3%BAblica_Dominicana" TargetMode="External"/><Relationship Id="rId4" Type="http://schemas.openxmlformats.org/officeDocument/2006/relationships/hyperlink" Target="http://es.wikipedia.org/wiki/1844" TargetMode="External"/><Relationship Id="rId9" Type="http://schemas.openxmlformats.org/officeDocument/2006/relationships/hyperlink" Target="http://es.wikipedia.org/wiki/Rep%C3%BAblica_Dominican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agendistas.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428604"/>
            <a:ext cx="7772400" cy="642941"/>
          </a:xfrm>
        </p:spPr>
        <p:txBody>
          <a:bodyPr>
            <a:normAutofit fontScale="90000"/>
          </a:bodyPr>
          <a:lstStyle/>
          <a:p>
            <a:r>
              <a:rPr lang="es-ES" dirty="0" smtClean="0"/>
              <a:t>Prsentacion</a:t>
            </a:r>
            <a:endParaRPr lang="es-ES" dirty="0"/>
          </a:p>
        </p:txBody>
      </p:sp>
      <p:sp>
        <p:nvSpPr>
          <p:cNvPr id="3" name="2 Subtítulo"/>
          <p:cNvSpPr>
            <a:spLocks noGrp="1"/>
          </p:cNvSpPr>
          <p:nvPr>
            <p:ph type="subTitle" idx="1"/>
          </p:nvPr>
        </p:nvSpPr>
        <p:spPr>
          <a:xfrm>
            <a:off x="1357290" y="1142984"/>
            <a:ext cx="6357982" cy="642942"/>
          </a:xfrm>
        </p:spPr>
        <p:txBody>
          <a:bodyPr/>
          <a:lstStyle/>
          <a:p>
            <a:r>
              <a:rPr lang="es-ES" b="1" dirty="0" smtClean="0">
                <a:solidFill>
                  <a:schemeClr val="bg1"/>
                </a:solidFill>
                <a:latin typeface="Arial" pitchFamily="34" charset="0"/>
                <a:cs typeface="Arial" pitchFamily="34" charset="0"/>
              </a:rPr>
              <a:t>4to C Mat.</a:t>
            </a:r>
            <a:endParaRPr lang="es-ES" b="1" dirty="0">
              <a:solidFill>
                <a:schemeClr val="bg1"/>
              </a:solidFill>
              <a:latin typeface="Arial" pitchFamily="34" charset="0"/>
              <a:cs typeface="Arial" pitchFamily="34" charset="0"/>
            </a:endParaRPr>
          </a:p>
        </p:txBody>
      </p:sp>
      <p:sp>
        <p:nvSpPr>
          <p:cNvPr id="4" name="3 CuadroTexto"/>
          <p:cNvSpPr txBox="1"/>
          <p:nvPr/>
        </p:nvSpPr>
        <p:spPr>
          <a:xfrm>
            <a:off x="1428696" y="1643050"/>
            <a:ext cx="6358014" cy="523220"/>
          </a:xfrm>
          <a:prstGeom prst="rect">
            <a:avLst/>
          </a:prstGeom>
          <a:noFill/>
        </p:spPr>
        <p:txBody>
          <a:bodyPr wrap="square" rtlCol="0">
            <a:spAutoFit/>
          </a:bodyPr>
          <a:lstStyle/>
          <a:p>
            <a:r>
              <a:rPr lang="es-ES" sz="2800" b="1" dirty="0" smtClean="0">
                <a:latin typeface="Comic Sans MS" pitchFamily="66" charset="0"/>
              </a:rPr>
              <a:t>Lic. Francisco del Rosario SancheZ</a:t>
            </a:r>
            <a:endParaRPr lang="es-ES" sz="2800" b="1" dirty="0">
              <a:latin typeface="Comic Sans MS" pitchFamily="66" charset="0"/>
            </a:endParaRPr>
          </a:p>
        </p:txBody>
      </p:sp>
      <p:sp>
        <p:nvSpPr>
          <p:cNvPr id="5" name="4 CuadroTexto"/>
          <p:cNvSpPr txBox="1"/>
          <p:nvPr/>
        </p:nvSpPr>
        <p:spPr>
          <a:xfrm>
            <a:off x="2571736" y="2143116"/>
            <a:ext cx="3420936" cy="584775"/>
          </a:xfrm>
          <a:prstGeom prst="rect">
            <a:avLst/>
          </a:prstGeom>
          <a:noFill/>
        </p:spPr>
        <p:txBody>
          <a:bodyPr wrap="none" rtlCol="0">
            <a:spAutoFit/>
          </a:bodyPr>
          <a:lstStyle/>
          <a:p>
            <a:r>
              <a:rPr lang="es-ES" sz="3200" dirty="0" smtClean="0">
                <a:solidFill>
                  <a:schemeClr val="accent1">
                    <a:lumMod val="40000"/>
                    <a:lumOff val="60000"/>
                  </a:schemeClr>
                </a:solidFill>
                <a:latin typeface="Arial" pitchFamily="34" charset="0"/>
                <a:cs typeface="Arial" pitchFamily="34" charset="0"/>
              </a:rPr>
              <a:t>Prof. Alba Castillo</a:t>
            </a:r>
            <a:endParaRPr lang="es-ES" sz="3200" dirty="0">
              <a:solidFill>
                <a:schemeClr val="accent1">
                  <a:lumMod val="40000"/>
                  <a:lumOff val="60000"/>
                </a:schemeClr>
              </a:solidFill>
              <a:latin typeface="Arial" pitchFamily="34" charset="0"/>
              <a:cs typeface="Arial" pitchFamily="34" charset="0"/>
            </a:endParaRPr>
          </a:p>
        </p:txBody>
      </p:sp>
      <p:sp>
        <p:nvSpPr>
          <p:cNvPr id="6" name="5 CuadroTexto"/>
          <p:cNvSpPr txBox="1"/>
          <p:nvPr/>
        </p:nvSpPr>
        <p:spPr>
          <a:xfrm>
            <a:off x="2214546" y="2928934"/>
            <a:ext cx="4143404" cy="461665"/>
          </a:xfrm>
          <a:prstGeom prst="rect">
            <a:avLst/>
          </a:prstGeom>
          <a:noFill/>
        </p:spPr>
        <p:txBody>
          <a:bodyPr wrap="square" rtlCol="0">
            <a:spAutoFit/>
          </a:bodyPr>
          <a:lstStyle/>
          <a:p>
            <a:r>
              <a:rPr lang="es-ES" sz="2400" b="1" dirty="0" smtClean="0">
                <a:solidFill>
                  <a:schemeClr val="bg1"/>
                </a:solidFill>
              </a:rPr>
              <a:t>Yensy Arismendy Silfa 04</a:t>
            </a:r>
            <a:endParaRPr lang="es-ES" sz="2400" b="1" dirty="0">
              <a:solidFill>
                <a:schemeClr val="bg1"/>
              </a:solidFill>
            </a:endParaRPr>
          </a:p>
        </p:txBody>
      </p:sp>
      <p:sp>
        <p:nvSpPr>
          <p:cNvPr id="7" name="6 CuadroTexto"/>
          <p:cNvSpPr txBox="1"/>
          <p:nvPr/>
        </p:nvSpPr>
        <p:spPr>
          <a:xfrm>
            <a:off x="2143108" y="3429000"/>
            <a:ext cx="4834709" cy="461665"/>
          </a:xfrm>
          <a:prstGeom prst="rect">
            <a:avLst/>
          </a:prstGeom>
          <a:noFill/>
        </p:spPr>
        <p:txBody>
          <a:bodyPr wrap="square" rtlCol="0">
            <a:spAutoFit/>
          </a:bodyPr>
          <a:lstStyle/>
          <a:p>
            <a:r>
              <a:rPr lang="es-ES" sz="2400" b="1" dirty="0" smtClean="0">
                <a:solidFill>
                  <a:schemeClr val="bg1"/>
                </a:solidFill>
              </a:rPr>
              <a:t>Yenny Maria javiel 03</a:t>
            </a:r>
            <a:endParaRPr lang="es-ES" sz="2400" b="1" dirty="0">
              <a:solidFill>
                <a:schemeClr val="bg1"/>
              </a:solidFill>
            </a:endParaRPr>
          </a:p>
        </p:txBody>
      </p:sp>
      <p:sp>
        <p:nvSpPr>
          <p:cNvPr id="8" name="7 CuadroTexto"/>
          <p:cNvSpPr txBox="1"/>
          <p:nvPr/>
        </p:nvSpPr>
        <p:spPr>
          <a:xfrm>
            <a:off x="2000232" y="4000504"/>
            <a:ext cx="4357718" cy="461665"/>
          </a:xfrm>
          <a:prstGeom prst="rect">
            <a:avLst/>
          </a:prstGeom>
          <a:noFill/>
        </p:spPr>
        <p:txBody>
          <a:bodyPr wrap="square" rtlCol="0">
            <a:spAutoFit/>
          </a:bodyPr>
          <a:lstStyle/>
          <a:p>
            <a:r>
              <a:rPr lang="es-ES" sz="2400" b="1" dirty="0" smtClean="0">
                <a:solidFill>
                  <a:schemeClr val="bg1"/>
                </a:solidFill>
              </a:rPr>
              <a:t>Mely Mendez 09</a:t>
            </a:r>
            <a:endParaRPr lang="es-ES" sz="2400" b="1" dirty="0">
              <a:solidFill>
                <a:schemeClr val="bg1"/>
              </a:solidFill>
            </a:endParaRPr>
          </a:p>
        </p:txBody>
      </p:sp>
      <p:sp>
        <p:nvSpPr>
          <p:cNvPr id="9" name="8 CuadroTexto"/>
          <p:cNvSpPr txBox="1"/>
          <p:nvPr/>
        </p:nvSpPr>
        <p:spPr>
          <a:xfrm>
            <a:off x="2000232" y="4572008"/>
            <a:ext cx="3827330" cy="461665"/>
          </a:xfrm>
          <a:prstGeom prst="rect">
            <a:avLst/>
          </a:prstGeom>
          <a:noFill/>
        </p:spPr>
        <p:txBody>
          <a:bodyPr wrap="none" rtlCol="0">
            <a:spAutoFit/>
          </a:bodyPr>
          <a:lstStyle/>
          <a:p>
            <a:r>
              <a:rPr lang="es-ES" sz="2400" b="1" dirty="0" smtClean="0">
                <a:solidFill>
                  <a:schemeClr val="bg1"/>
                </a:solidFill>
              </a:rPr>
              <a:t>Yaritza Helena Lebron 21</a:t>
            </a:r>
            <a:endParaRPr lang="es-ES" sz="2400" b="1" dirty="0">
              <a:solidFill>
                <a:schemeClr val="bg1"/>
              </a:solidFill>
            </a:endParaRPr>
          </a:p>
        </p:txBody>
      </p:sp>
      <p:sp>
        <p:nvSpPr>
          <p:cNvPr id="10" name="9 CuadroTexto"/>
          <p:cNvSpPr txBox="1"/>
          <p:nvPr/>
        </p:nvSpPr>
        <p:spPr>
          <a:xfrm>
            <a:off x="1928794" y="5143512"/>
            <a:ext cx="3557384" cy="461665"/>
          </a:xfrm>
          <a:prstGeom prst="rect">
            <a:avLst/>
          </a:prstGeom>
          <a:noFill/>
        </p:spPr>
        <p:txBody>
          <a:bodyPr wrap="none" rtlCol="0">
            <a:spAutoFit/>
          </a:bodyPr>
          <a:lstStyle/>
          <a:p>
            <a:r>
              <a:rPr lang="es-ES" sz="2400" b="1" dirty="0" smtClean="0">
                <a:solidFill>
                  <a:schemeClr val="bg1"/>
                </a:solidFill>
                <a:latin typeface="Arial" pitchFamily="34" charset="0"/>
                <a:cs typeface="Arial" pitchFamily="34" charset="0"/>
              </a:rPr>
              <a:t>Koraima franchesca 29</a:t>
            </a:r>
            <a:endParaRPr lang="es-ES" sz="2400" b="1" dirty="0">
              <a:solidFill>
                <a:schemeClr val="bg1"/>
              </a:solidFill>
              <a:latin typeface="Arial" pitchFamily="34" charset="0"/>
              <a:cs typeface="Arial" pitchFamily="34" charset="0"/>
            </a:endParaRPr>
          </a:p>
        </p:txBody>
      </p:sp>
      <p:sp>
        <p:nvSpPr>
          <p:cNvPr id="11" name="10 CuadroTexto"/>
          <p:cNvSpPr txBox="1"/>
          <p:nvPr/>
        </p:nvSpPr>
        <p:spPr>
          <a:xfrm>
            <a:off x="2000232" y="5643578"/>
            <a:ext cx="4214842" cy="461665"/>
          </a:xfrm>
          <a:prstGeom prst="rect">
            <a:avLst/>
          </a:prstGeom>
          <a:noFill/>
        </p:spPr>
        <p:txBody>
          <a:bodyPr wrap="square" rtlCol="0">
            <a:spAutoFit/>
          </a:bodyPr>
          <a:lstStyle/>
          <a:p>
            <a:r>
              <a:rPr lang="es-ES" sz="2400" b="1" dirty="0" smtClean="0">
                <a:solidFill>
                  <a:schemeClr val="bg1"/>
                </a:solidFill>
                <a:latin typeface="Arial" pitchFamily="34" charset="0"/>
                <a:cs typeface="Arial" pitchFamily="34" charset="0"/>
              </a:rPr>
              <a:t>BeTTy Elizabeth Ventura 39</a:t>
            </a:r>
            <a:endParaRPr lang="es-ES" sz="24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 calcmode="lin" valueType="num">
                                      <p:cBhvr additive="base">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Effect transition="in" filter="wipe(down)">
                                      <p:cBhvr>
                                        <p:cTn id="23" dur="500"/>
                                        <p:tgtEl>
                                          <p:spTgt spid="6">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wipe(down)">
                                      <p:cBhvr>
                                        <p:cTn id="28" dur="500"/>
                                        <p:tgtEl>
                                          <p:spTgt spid="7">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xEl>
                                              <p:pRg st="0" end="0"/>
                                            </p:txEl>
                                          </p:spTgt>
                                        </p:tgtEl>
                                        <p:attrNameLst>
                                          <p:attrName>style.visibility</p:attrName>
                                        </p:attrNameLst>
                                      </p:cBhvr>
                                      <p:to>
                                        <p:strVal val="visible"/>
                                      </p:to>
                                    </p:set>
                                    <p:animEffect transition="in" filter="fade">
                                      <p:cBhvr>
                                        <p:cTn id="33" dur="2000"/>
                                        <p:tgtEl>
                                          <p:spTgt spid="8">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9">
                                            <p:txEl>
                                              <p:pRg st="0" end="0"/>
                                            </p:txEl>
                                          </p:spTgt>
                                        </p:tgtEl>
                                        <p:attrNameLst>
                                          <p:attrName>style.visibility</p:attrName>
                                        </p:attrNameLst>
                                      </p:cBhvr>
                                      <p:to>
                                        <p:strVal val="visible"/>
                                      </p:to>
                                    </p:set>
                                    <p:anim calcmode="lin" valueType="num">
                                      <p:cBhvr additive="base">
                                        <p:cTn id="3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box(in)">
                                      <p:cBhvr>
                                        <p:cTn id="44" dur="5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P spid="5" grpId="0" build="allAtOnce"/>
      <p:bldP spid="6" grpId="0" build="allAtOnce"/>
      <p:bldP spid="7" grpId="0" build="allAtOnce"/>
      <p:bldP spid="8" grpId="0" build="allAtOnce"/>
      <p:bldP spid="9" grpId="0" build="allAtOnce"/>
      <p:bldP spid="10" grpId="0"/>
      <p:bldP spid="11"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285728"/>
            <a:ext cx="8229600" cy="1143000"/>
          </a:xfrm>
        </p:spPr>
        <p:txBody>
          <a:bodyPr/>
          <a:lstStyle/>
          <a:p>
            <a:r>
              <a:rPr lang="es-ES" dirty="0" smtClean="0"/>
              <a:t>Gobiernos (conservadores)</a:t>
            </a:r>
            <a:endParaRPr lang="es-ES" dirty="0"/>
          </a:p>
        </p:txBody>
      </p:sp>
      <p:sp>
        <p:nvSpPr>
          <p:cNvPr id="3" name="2 Marcador de contenido"/>
          <p:cNvSpPr>
            <a:spLocks noGrp="1"/>
          </p:cNvSpPr>
          <p:nvPr>
            <p:ph idx="1"/>
          </p:nvPr>
        </p:nvSpPr>
        <p:spPr>
          <a:xfrm>
            <a:off x="3143240" y="1600200"/>
            <a:ext cx="5643602" cy="4709160"/>
          </a:xfrm>
        </p:spPr>
        <p:txBody>
          <a:bodyPr>
            <a:normAutofit fontScale="32500" lnSpcReduction="20000"/>
          </a:bodyPr>
          <a:lstStyle/>
          <a:p>
            <a:r>
              <a:rPr lang="es-ES" dirty="0" smtClean="0"/>
              <a:t>De finales de </a:t>
            </a:r>
            <a:r>
              <a:rPr lang="es-ES" dirty="0" smtClean="0">
                <a:hlinkClick r:id="rId2" tooltip="Mayo"/>
              </a:rPr>
              <a:t>mayo</a:t>
            </a:r>
            <a:r>
              <a:rPr lang="es-ES" dirty="0" smtClean="0"/>
              <a:t> de </a:t>
            </a:r>
            <a:r>
              <a:rPr lang="es-ES" dirty="0" smtClean="0">
                <a:hlinkClick r:id="rId3" tooltip="1844"/>
              </a:rPr>
              <a:t>1844</a:t>
            </a:r>
            <a:r>
              <a:rPr lang="es-ES" dirty="0" smtClean="0"/>
              <a:t>, Juan Pablo Duarte junto a </a:t>
            </a:r>
            <a:r>
              <a:rPr lang="es-ES" dirty="0" smtClean="0">
                <a:hlinkClick r:id="rId4" tooltip="José Joaquín Puello"/>
              </a:rPr>
              <a:t>José Joaquín Puello</a:t>
            </a:r>
            <a:r>
              <a:rPr lang="es-ES" dirty="0" smtClean="0"/>
              <a:t>, llevaron a cabo un </a:t>
            </a:r>
            <a:r>
              <a:rPr lang="es-ES" dirty="0" smtClean="0">
                <a:hlinkClick r:id="rId5" tooltip="Golpe de Estado"/>
              </a:rPr>
              <a:t>Golpe de Estado</a:t>
            </a:r>
            <a:r>
              <a:rPr lang="es-ES" dirty="0" smtClean="0"/>
              <a:t>, deponiendo a la mayoría conservadora de la Junta Central Gubernativa. La nueva Junta Central Gubernativa estuvo presidida por </a:t>
            </a:r>
            <a:r>
              <a:rPr lang="es-ES" dirty="0" smtClean="0">
                <a:hlinkClick r:id="rId6" tooltip="Francisco del Rosario Sánchez"/>
              </a:rPr>
              <a:t>Francisco del Rosario Sánchez</a:t>
            </a:r>
            <a:r>
              <a:rPr lang="es-ES" dirty="0" smtClean="0"/>
              <a:t>. A principio de junio de ese mismo año, Pedro Santana marchó con sus tropas hacia </a:t>
            </a:r>
            <a:r>
              <a:rPr lang="es-ES" dirty="0" smtClean="0">
                <a:hlinkClick r:id="rId7" tooltip="Santo Domingo (capital)"/>
              </a:rPr>
              <a:t>Santo Domingo</a:t>
            </a:r>
            <a:r>
              <a:rPr lang="es-ES" dirty="0" smtClean="0"/>
              <a:t> logrando destituir a </a:t>
            </a:r>
            <a:r>
              <a:rPr lang="es-ES" dirty="0" smtClean="0">
                <a:hlinkClick r:id="rId6" tooltip="Francisco del Rosario Sánchez"/>
              </a:rPr>
              <a:t>Francisco del Rosario Sánchez</a:t>
            </a:r>
            <a:r>
              <a:rPr lang="es-ES" dirty="0" smtClean="0"/>
              <a:t>.</a:t>
            </a:r>
          </a:p>
          <a:p>
            <a:r>
              <a:rPr lang="es-ES" dirty="0" smtClean="0"/>
              <a:t>El general Pedro Santana pasó a ocupar la presidencia de la Junta Central Gubernativa, siendo su primera decisión declarar a </a:t>
            </a:r>
            <a:r>
              <a:rPr lang="es-ES" dirty="0" smtClean="0">
                <a:hlinkClick r:id="rId8" tooltip="Juan Pablo Duarte"/>
              </a:rPr>
              <a:t>Juan Pablo Duarte</a:t>
            </a:r>
            <a:r>
              <a:rPr lang="es-ES" dirty="0" smtClean="0"/>
              <a:t>, </a:t>
            </a:r>
            <a:r>
              <a:rPr lang="es-ES" dirty="0" smtClean="0">
                <a:hlinkClick r:id="rId9" tooltip="Ramón Matías Mella"/>
              </a:rPr>
              <a:t>Ramón Matías Mella</a:t>
            </a:r>
            <a:r>
              <a:rPr lang="es-ES" dirty="0" smtClean="0"/>
              <a:t> y </a:t>
            </a:r>
            <a:r>
              <a:rPr lang="es-ES" dirty="0" smtClean="0">
                <a:hlinkClick r:id="rId6" tooltip="Francisco del Rosario Sánchez"/>
              </a:rPr>
              <a:t>Francisco del Rosario Sánchez</a:t>
            </a:r>
            <a:r>
              <a:rPr lang="es-ES" dirty="0" smtClean="0"/>
              <a:t>, junto a otros trinitarios, traidores de la patria, siendo enviados al destierro. A partir de ese momento, los trinitarios quedaron separados del poder.</a:t>
            </a:r>
          </a:p>
          <a:p>
            <a:r>
              <a:rPr lang="es-ES" dirty="0" smtClean="0"/>
              <a:t>En esta situación se inició la organización del </a:t>
            </a:r>
            <a:r>
              <a:rPr lang="es-ES" dirty="0" smtClean="0">
                <a:hlinkClick r:id="rId10" tooltip="Estado"/>
              </a:rPr>
              <a:t>Estado</a:t>
            </a:r>
            <a:r>
              <a:rPr lang="es-ES" dirty="0" smtClean="0"/>
              <a:t>, nombrándose los primeros ministros y gobernadores, y organizándose los ejércitos e instaurándose el servicio militar obligatorio.</a:t>
            </a:r>
          </a:p>
          <a:p>
            <a:r>
              <a:rPr lang="es-ES" dirty="0" smtClean="0"/>
              <a:t>Al redactarse la primera </a:t>
            </a:r>
            <a:r>
              <a:rPr lang="es-ES" dirty="0" smtClean="0">
                <a:hlinkClick r:id="rId11" tooltip="Constitución Dominicana (aún no redactado)"/>
              </a:rPr>
              <a:t>Constitución</a:t>
            </a:r>
            <a:r>
              <a:rPr lang="es-ES" dirty="0" smtClean="0"/>
              <a:t>, Pedro Santana ejerció presión sobre los constituyentes para que incluyeran el artículo 210 el cual establecía:</a:t>
            </a:r>
          </a:p>
          <a:p>
            <a:r>
              <a:rPr lang="es-ES" i="1" dirty="0" smtClean="0"/>
              <a:t>Durante la guerra actual y mientras no esté firmada la paz, el Presidente de la República puede libremente organizar el ejército y armada, movilizar las guardias de la nación; pudiendo, en consecuencia, dar las órdenes, providencias y decretos que convengan, sin estar sujeto a responsabilidad alguna.</a:t>
            </a:r>
            <a:endParaRPr lang="es-ES" dirty="0" smtClean="0"/>
          </a:p>
          <a:p>
            <a:r>
              <a:rPr lang="es-ES" dirty="0" smtClean="0"/>
              <a:t>El </a:t>
            </a:r>
            <a:r>
              <a:rPr lang="es-ES" dirty="0" smtClean="0">
                <a:hlinkClick r:id="rId12" tooltip="27 de febrero"/>
              </a:rPr>
              <a:t>27 de febrero</a:t>
            </a:r>
            <a:r>
              <a:rPr lang="es-ES" dirty="0" smtClean="0"/>
              <a:t> de </a:t>
            </a:r>
            <a:r>
              <a:rPr lang="es-ES" dirty="0" smtClean="0">
                <a:hlinkClick r:id="rId13" tooltip="1845"/>
              </a:rPr>
              <a:t>1845</a:t>
            </a:r>
            <a:r>
              <a:rPr lang="es-ES" dirty="0" smtClean="0"/>
              <a:t>, al conmemorarse el primer aniversario de la </a:t>
            </a:r>
            <a:r>
              <a:rPr lang="es-ES" dirty="0" smtClean="0">
                <a:hlinkClick r:id="rId14" tooltip="Independencia Nacional Dominicana"/>
              </a:rPr>
              <a:t>Independencia Nacional</a:t>
            </a:r>
            <a:r>
              <a:rPr lang="es-ES" dirty="0" smtClean="0"/>
              <a:t>, Pedro Santana ordenó el fusilamiento de </a:t>
            </a:r>
            <a:r>
              <a:rPr lang="es-ES" dirty="0" smtClean="0">
                <a:hlinkClick r:id="rId15" tooltip="María Trinidad Sánchez"/>
              </a:rPr>
              <a:t>María Trinidad Sánchez</a:t>
            </a:r>
            <a:r>
              <a:rPr lang="es-ES" dirty="0" smtClean="0"/>
              <a:t>, </a:t>
            </a:r>
            <a:r>
              <a:rPr lang="es-ES" dirty="0" smtClean="0">
                <a:hlinkClick r:id="rId16" tooltip="Andres Sánchez"/>
              </a:rPr>
              <a:t>Andres Sánchez</a:t>
            </a:r>
            <a:r>
              <a:rPr lang="es-ES" dirty="0" smtClean="0"/>
              <a:t>, tía y hermano del patricio </a:t>
            </a:r>
            <a:r>
              <a:rPr lang="es-ES" dirty="0" smtClean="0">
                <a:hlinkClick r:id="rId6" tooltip="Francisco del Rosario Sánchez"/>
              </a:rPr>
              <a:t>Francisco del Rosario Sánchez</a:t>
            </a:r>
            <a:r>
              <a:rPr lang="es-ES" dirty="0" smtClean="0"/>
              <a:t>, y </a:t>
            </a:r>
            <a:r>
              <a:rPr lang="es-ES" i="1" dirty="0" smtClean="0"/>
              <a:t>José del Carmen Figueroa</a:t>
            </a:r>
            <a:r>
              <a:rPr lang="es-ES" dirty="0" smtClean="0"/>
              <a:t>, acusados de conspirar contra el gobierno dominicano.</a:t>
            </a:r>
          </a:p>
          <a:p>
            <a:r>
              <a:rPr lang="es-ES" dirty="0" smtClean="0"/>
              <a:t>El Presidente Pedro Santana había sido proclamado por dos períodos consecutivos de cuatro años, por lo que debía gobernar hasta el año </a:t>
            </a:r>
            <a:r>
              <a:rPr lang="es-ES" dirty="0" smtClean="0">
                <a:hlinkClick r:id="rId17" tooltip="1852"/>
              </a:rPr>
              <a:t>1852</a:t>
            </a:r>
            <a:r>
              <a:rPr lang="es-ES" dirty="0" smtClean="0"/>
              <a:t>. Pero al término de su primer período la situación de crisis política y económica que vivía el país hizo que su gobierno perdiera popularidad por lo cual éste argumentó quebrantos de salud, renunciando el </a:t>
            </a:r>
            <a:r>
              <a:rPr lang="es-ES" dirty="0" smtClean="0">
                <a:hlinkClick r:id="rId18" tooltip="4 de agosto"/>
              </a:rPr>
              <a:t>4 de agosto</a:t>
            </a:r>
            <a:r>
              <a:rPr lang="es-ES" dirty="0" smtClean="0"/>
              <a:t> de </a:t>
            </a:r>
            <a:r>
              <a:rPr lang="es-ES" dirty="0" smtClean="0">
                <a:hlinkClick r:id="rId19" tooltip="1848"/>
              </a:rPr>
              <a:t>1848</a:t>
            </a:r>
            <a:r>
              <a:rPr lang="es-ES" dirty="0" smtClean="0"/>
              <a:t>.</a:t>
            </a:r>
          </a:p>
          <a:p>
            <a:r>
              <a:rPr lang="es-ES" dirty="0" smtClean="0"/>
              <a:t>Luego de su renuncia, fue sustituido por </a:t>
            </a:r>
            <a:r>
              <a:rPr lang="es-ES" dirty="0" smtClean="0">
                <a:hlinkClick r:id="rId20" tooltip="Manuel Jiménes González"/>
              </a:rPr>
              <a:t>Manuel Jiménes González</a:t>
            </a:r>
            <a:r>
              <a:rPr lang="es-ES" dirty="0" smtClean="0"/>
              <a:t>. El gobierno de Jiménes tuvo desde sus inicios la amenaza de nuevas invasiones. Tras la negatividad de estas amenazas por parte de Jiménes González, el </a:t>
            </a:r>
            <a:r>
              <a:rPr lang="es-ES" dirty="0" smtClean="0">
                <a:hlinkClick r:id="rId21" tooltip="Congreso Nacional de la República Dominicana"/>
              </a:rPr>
              <a:t>Congreso Nacional</a:t>
            </a:r>
            <a:r>
              <a:rPr lang="es-ES" dirty="0" smtClean="0"/>
              <a:t> llamó a Pedro Santana para que se hiciera a cargo de la situación militar, permitiéndole después de sus triunfos recobrar su prestigio político.</a:t>
            </a:r>
          </a:p>
          <a:p>
            <a:r>
              <a:rPr lang="es-ES" dirty="0" smtClean="0"/>
              <a:t>Esto llevó a cabo que Pedro Santana hiciera un </a:t>
            </a:r>
            <a:r>
              <a:rPr lang="es-ES" dirty="0" smtClean="0">
                <a:hlinkClick r:id="rId5" tooltip="Golpe de Estado"/>
              </a:rPr>
              <a:t>Golpe de Estado</a:t>
            </a:r>
            <a:r>
              <a:rPr lang="es-ES" dirty="0" smtClean="0"/>
              <a:t> contra Manuel Jiménes, el </a:t>
            </a:r>
            <a:r>
              <a:rPr lang="es-ES" dirty="0" smtClean="0">
                <a:hlinkClick r:id="rId22" tooltip="29 de mayo"/>
              </a:rPr>
              <a:t>29 de mayo</a:t>
            </a:r>
            <a:r>
              <a:rPr lang="es-ES" dirty="0" smtClean="0"/>
              <a:t> de </a:t>
            </a:r>
            <a:r>
              <a:rPr lang="es-ES" dirty="0" smtClean="0">
                <a:hlinkClick r:id="rId23" tooltip="1849"/>
              </a:rPr>
              <a:t>1849</a:t>
            </a:r>
            <a:r>
              <a:rPr lang="es-ES" dirty="0" smtClean="0"/>
              <a:t>. Gobernó el país desde el </a:t>
            </a:r>
            <a:r>
              <a:rPr lang="es-ES" dirty="0" smtClean="0">
                <a:hlinkClick r:id="rId24" tooltip="30 de mayo"/>
              </a:rPr>
              <a:t>30 de mayo</a:t>
            </a:r>
            <a:r>
              <a:rPr lang="es-ES" dirty="0" smtClean="0"/>
              <a:t> al </a:t>
            </a:r>
            <a:r>
              <a:rPr lang="es-ES" dirty="0" smtClean="0">
                <a:hlinkClick r:id="rId25" tooltip="23 de septiembre"/>
              </a:rPr>
              <a:t>23 de septiembre</a:t>
            </a:r>
            <a:r>
              <a:rPr lang="es-ES" dirty="0" smtClean="0"/>
              <a:t> de </a:t>
            </a:r>
            <a:r>
              <a:rPr lang="es-ES" dirty="0" smtClean="0">
                <a:hlinkClick r:id="rId23" tooltip="1849"/>
              </a:rPr>
              <a:t>1849</a:t>
            </a:r>
            <a:r>
              <a:rPr lang="es-ES" dirty="0" smtClean="0"/>
              <a:t>, como proceso de transición de las elecciones convocadas ese mismo año, las cuales fueron ganadas por el candidato sugerido por Santana, </a:t>
            </a:r>
            <a:r>
              <a:rPr lang="es-ES" dirty="0" smtClean="0">
                <a:hlinkClick r:id="rId26" tooltip="Buenaventura Báez"/>
              </a:rPr>
              <a:t>Buenaventura Báez</a:t>
            </a:r>
            <a:r>
              <a:rPr lang="es-ES" dirty="0" smtClean="0"/>
              <a:t>.</a:t>
            </a:r>
          </a:p>
          <a:p>
            <a:r>
              <a:rPr lang="es-ES" dirty="0" smtClean="0"/>
              <a:t>Finanlmente fue un gobierno que administro la administración pública de una forma desproporcionada.</a:t>
            </a:r>
          </a:p>
          <a:p>
            <a:endParaRPr lang="es-ES" dirty="0"/>
          </a:p>
        </p:txBody>
      </p:sp>
      <p:pic>
        <p:nvPicPr>
          <p:cNvPr id="4" name="3 Imagen" descr="santana.gif"/>
          <p:cNvPicPr>
            <a:picLocks noChangeAspect="1"/>
          </p:cNvPicPr>
          <p:nvPr/>
        </p:nvPicPr>
        <p:blipFill>
          <a:blip r:embed="rId27"/>
          <a:stretch>
            <a:fillRect/>
          </a:stretch>
        </p:blipFill>
        <p:spPr>
          <a:xfrm>
            <a:off x="285720" y="1214422"/>
            <a:ext cx="2786082" cy="53578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148840"/>
            <a:ext cx="8186766" cy="4709160"/>
          </a:xfrm>
        </p:spPr>
        <p:txBody>
          <a:bodyPr>
            <a:normAutofit fontScale="55000" lnSpcReduction="20000"/>
          </a:bodyPr>
          <a:lstStyle/>
          <a:p>
            <a:r>
              <a:rPr lang="es-ES" sz="3300" b="1" dirty="0" smtClean="0"/>
              <a:t>Buena Ventura Baez</a:t>
            </a:r>
          </a:p>
          <a:p>
            <a:r>
              <a:rPr lang="es-ES" i="1" dirty="0" smtClean="0"/>
              <a:t>Báez tomó posesión de su alto cargo el 24 de septiembre de 1849, y por primera vez el presidente de la República ofrece un plan de gobierno entre cuyos puntos se encuentra la organización y disciplinamiento del ejército, la reforma del sistema monetario y la incrementación de las gestiones tendentes a obtener la protección e intervención de una nación fuerte. Báez seguía mirando hacia Francia. Santana, percatado de que el logro del protectorado por parte de Báez convertiría al presidente en omnipotente, se encargó a su vez de encauzar el protectorado norteamericano.</a:t>
            </a:r>
            <a:endParaRPr lang="es-ES" dirty="0" smtClean="0"/>
          </a:p>
          <a:p>
            <a:r>
              <a:rPr lang="es-ES" i="1" dirty="0" smtClean="0"/>
              <a:t>A pesar de su notoriedad, la actuación de Báez fue discreta en esos tiempos. Tal vez a eso se debió que Santana no lo objetara cuando fue electo por los congresistas a la presidencia de la República el 24 de septiembre de 1849, después de que Manuel Jiménez fue destituido. Además, Báez sido el promotor de la designación de Santana como jefe supremo del ejército nacional en abril de 1849, cuando se temía que el gobernante haitiano Faustin Soulouque llegara ante las murallas de Santo Domingo. Báez fue el primer presidente que cumplió el período para el que fue nombrado, algo que, en el XIX, solo pudieron volver a lograr él, en una ocasión, y los presidentes posteriores a 1880, Fernando Arturo de Meriño y Ulises Heraux. Su administración contrastó con la de Santana, ya que mantuvo la postura de Jiménez de no incurrir en actos represivos. Respetó la libertad de prensa y disminuyeron los rencores que había dejado la gestión dictatorial de Santana.</a:t>
            </a:r>
            <a:endParaRPr lang="es-ES" dirty="0" smtClean="0"/>
          </a:p>
          <a:p>
            <a:endParaRPr lang="es-ES" dirty="0"/>
          </a:p>
        </p:txBody>
      </p:sp>
      <p:pic>
        <p:nvPicPr>
          <p:cNvPr id="4" name="3 Imagen" descr="000169780.jpg"/>
          <p:cNvPicPr>
            <a:picLocks noChangeAspect="1"/>
          </p:cNvPicPr>
          <p:nvPr/>
        </p:nvPicPr>
        <p:blipFill>
          <a:blip r:embed="rId2"/>
          <a:stretch>
            <a:fillRect/>
          </a:stretch>
        </p:blipFill>
        <p:spPr>
          <a:xfrm>
            <a:off x="3428992" y="0"/>
            <a:ext cx="1928826" cy="22860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643174" y="0"/>
            <a:ext cx="6500826" cy="6566524"/>
          </a:xfrm>
        </p:spPr>
        <p:txBody>
          <a:bodyPr>
            <a:normAutofit fontScale="55000" lnSpcReduction="20000"/>
          </a:bodyPr>
          <a:lstStyle/>
          <a:p>
            <a:r>
              <a:rPr lang="es-ES" sz="3400" b="1" dirty="0" smtClean="0"/>
              <a:t>Tomás Bobadilla y Briones</a:t>
            </a:r>
          </a:p>
          <a:p>
            <a:r>
              <a:rPr lang="es-ES" dirty="0" smtClean="0"/>
              <a:t>Al enterarse de los planes de los trinitarios sobre la </a:t>
            </a:r>
            <a:r>
              <a:rPr lang="es-ES" dirty="0" smtClean="0">
                <a:hlinkClick r:id="rId2" tooltip="Independencia"/>
              </a:rPr>
              <a:t>Independencia</a:t>
            </a:r>
            <a:r>
              <a:rPr lang="es-ES" dirty="0" smtClean="0"/>
              <a:t>, fue atraído a este movimiento independentista. Bobadilla atrajo a muchas personas para que participaran de las acciones pro-independencia. El </a:t>
            </a:r>
            <a:r>
              <a:rPr lang="es-ES" dirty="0" smtClean="0">
                <a:hlinkClick r:id="rId3" tooltip="16 de enero"/>
              </a:rPr>
              <a:t>16 de enero</a:t>
            </a:r>
            <a:r>
              <a:rPr lang="es-ES" dirty="0" smtClean="0"/>
              <a:t> de </a:t>
            </a:r>
            <a:r>
              <a:rPr lang="es-ES" dirty="0" smtClean="0">
                <a:hlinkClick r:id="rId4" tooltip="1844"/>
              </a:rPr>
              <a:t>1844</a:t>
            </a:r>
            <a:r>
              <a:rPr lang="es-ES" dirty="0" smtClean="0"/>
              <a:t>, se le considerado el autor del Manifiesto. La noche del </a:t>
            </a:r>
            <a:r>
              <a:rPr lang="es-ES" dirty="0" smtClean="0">
                <a:hlinkClick r:id="rId5" tooltip="27 de febrero"/>
              </a:rPr>
              <a:t>27 de febrero</a:t>
            </a:r>
            <a:r>
              <a:rPr lang="es-ES" dirty="0" smtClean="0"/>
              <a:t> de </a:t>
            </a:r>
            <a:r>
              <a:rPr lang="es-ES" dirty="0" smtClean="0">
                <a:hlinkClick r:id="rId4" tooltip="1844"/>
              </a:rPr>
              <a:t>1844</a:t>
            </a:r>
            <a:r>
              <a:rPr lang="es-ES" dirty="0" smtClean="0"/>
              <a:t>, estuvo presente en la </a:t>
            </a:r>
            <a:r>
              <a:rPr lang="es-ES" dirty="0" smtClean="0">
                <a:hlinkClick r:id="rId6" tooltip="Puerta del Conde"/>
              </a:rPr>
              <a:t>Puerta del Conde</a:t>
            </a:r>
            <a:r>
              <a:rPr lang="es-ES" dirty="0" smtClean="0"/>
              <a:t>.</a:t>
            </a:r>
          </a:p>
          <a:p>
            <a:r>
              <a:rPr lang="es-ES" dirty="0" smtClean="0"/>
              <a:t>Participó en los acontecimientos del 27 de febrero de 1844, junto a </a:t>
            </a:r>
            <a:r>
              <a:rPr lang="es-ES" dirty="0" smtClean="0">
                <a:hlinkClick r:id="rId7" tooltip="Francisco del Rosario Sánchez"/>
              </a:rPr>
              <a:t>Francisco del Rosario Sánchez</a:t>
            </a:r>
            <a:r>
              <a:rPr lang="es-ES" dirty="0" smtClean="0"/>
              <a:t> y </a:t>
            </a:r>
            <a:r>
              <a:rPr lang="es-ES" dirty="0" smtClean="0">
                <a:hlinkClick r:id="rId8" tooltip="Matías Ramón Mella"/>
              </a:rPr>
              <a:t>Matías Ramón Mella</a:t>
            </a:r>
            <a:r>
              <a:rPr lang="es-ES" dirty="0" smtClean="0"/>
              <a:t>. El 28 de febrero de 1844.</a:t>
            </a:r>
          </a:p>
          <a:p>
            <a:r>
              <a:rPr lang="es-ES" dirty="0" smtClean="0"/>
              <a:t>Al iniciarse la organización del </a:t>
            </a:r>
            <a:r>
              <a:rPr lang="es-ES" dirty="0" smtClean="0">
                <a:hlinkClick r:id="rId9" tooltip="República Dominicana"/>
              </a:rPr>
              <a:t>Estado Dominicano</a:t>
            </a:r>
            <a:r>
              <a:rPr lang="es-ES" dirty="0" smtClean="0"/>
              <a:t>, después de proclamada la </a:t>
            </a:r>
            <a:r>
              <a:rPr lang="es-ES" dirty="0" smtClean="0">
                <a:hlinkClick r:id="rId10" tooltip="Independencia Nacional de la República Dominicana"/>
              </a:rPr>
              <a:t>Independencia Nacional</a:t>
            </a:r>
            <a:r>
              <a:rPr lang="es-ES" dirty="0" smtClean="0"/>
              <a:t>, los liberales trinitarios y los conservadores afrancesados, se unieron y eligieron una </a:t>
            </a:r>
            <a:r>
              <a:rPr lang="es-ES" dirty="0" smtClean="0">
                <a:hlinkClick r:id="rId11" tooltip="Junta Central Gubernativa"/>
              </a:rPr>
              <a:t>Junta Central Gubernativa</a:t>
            </a:r>
            <a:r>
              <a:rPr lang="es-ES" dirty="0" smtClean="0"/>
              <a:t> el </a:t>
            </a:r>
            <a:r>
              <a:rPr lang="es-ES" dirty="0" smtClean="0">
                <a:hlinkClick r:id="rId12" tooltip="11 de marzo"/>
              </a:rPr>
              <a:t>11 de marzo</a:t>
            </a:r>
            <a:r>
              <a:rPr lang="es-ES" dirty="0" smtClean="0"/>
              <a:t> de </a:t>
            </a:r>
            <a:r>
              <a:rPr lang="es-ES" dirty="0" smtClean="0">
                <a:hlinkClick r:id="rId4" tooltip="1844"/>
              </a:rPr>
              <a:t>1844</a:t>
            </a:r>
            <a:r>
              <a:rPr lang="es-ES" dirty="0" smtClean="0"/>
              <a:t>, eligiendo como primer presidente a Tomás Bobadilla.</a:t>
            </a:r>
          </a:p>
          <a:p>
            <a:r>
              <a:rPr lang="es-ES" dirty="0" smtClean="0"/>
              <a:t>Formó parte de la Junta Central Gubernativa Provisional, que encabezó Francisco del Rosario Sánchez, y fue elegido presidente de la Junta central Gubernativa Definitiva, que fue integrada el 1° de marzo de 1844.</a:t>
            </a:r>
          </a:p>
          <a:p>
            <a:r>
              <a:rPr lang="es-ES" dirty="0" smtClean="0"/>
              <a:t>Por sus ideas de anexar el territorio dominicano a Francia o buscar su protectorado, el presidente Bobadilla fue depuesto el 9 de junio de 1844, por un golpe de Estado ejecutado por los patriotas encabezados por </a:t>
            </a:r>
            <a:r>
              <a:rPr lang="es-ES" dirty="0" smtClean="0">
                <a:hlinkClick r:id="rId7" tooltip="Francisco del Rosario Sánchez"/>
              </a:rPr>
              <a:t>Francisco del Rosario Sánchez</a:t>
            </a:r>
            <a:r>
              <a:rPr lang="es-ES" dirty="0" smtClean="0"/>
              <a:t> y </a:t>
            </a:r>
            <a:r>
              <a:rPr lang="es-ES" dirty="0" smtClean="0">
                <a:hlinkClick r:id="rId8" tooltip="Matías Ramón Mella"/>
              </a:rPr>
              <a:t>Matías Ramón Mella</a:t>
            </a:r>
            <a:r>
              <a:rPr lang="es-ES" dirty="0" smtClean="0"/>
              <a:t>. El general Pedro Santana contestó al golpe de Estado patriótico, con un contragolpe, haciéndose escoger como presidente e integrando a Tomás Bobadilla como un miembro más de la Junta.</a:t>
            </a:r>
          </a:p>
          <a:p>
            <a:r>
              <a:rPr lang="es-ES" dirty="0" smtClean="0"/>
              <a:t>De 1844 a 1847, ocupó importantes posiciones dentro del Estado, hasta ser enviado al exilio el 12 de junio de 1847, por el presidente Pedro Santana.</a:t>
            </a:r>
          </a:p>
          <a:p>
            <a:r>
              <a:rPr lang="es-ES" dirty="0" smtClean="0"/>
              <a:t/>
            </a:r>
            <a:br>
              <a:rPr lang="es-ES" dirty="0" smtClean="0"/>
            </a:br>
            <a:endParaRPr lang="es-ES" dirty="0"/>
          </a:p>
        </p:txBody>
      </p:sp>
      <p:pic>
        <p:nvPicPr>
          <p:cNvPr id="4" name="3 Imagen" descr="Bobadilla.jpg"/>
          <p:cNvPicPr>
            <a:picLocks noChangeAspect="1"/>
          </p:cNvPicPr>
          <p:nvPr/>
        </p:nvPicPr>
        <p:blipFill>
          <a:blip r:embed="rId13"/>
          <a:stretch>
            <a:fillRect/>
          </a:stretch>
        </p:blipFill>
        <p:spPr>
          <a:xfrm>
            <a:off x="-4138" y="214290"/>
            <a:ext cx="2680646" cy="57150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2212101">
            <a:off x="2203113" y="2020341"/>
            <a:ext cx="6952353" cy="1088556"/>
          </a:xfrm>
        </p:spPr>
        <p:txBody>
          <a:bodyPr/>
          <a:lstStyle/>
          <a:p>
            <a:r>
              <a:rPr lang="es-ES" dirty="0" smtClean="0"/>
              <a:t>Liberales y conservadores </a:t>
            </a:r>
            <a:endParaRPr lang="es-ES" dirty="0"/>
          </a:p>
        </p:txBody>
      </p:sp>
      <p:sp>
        <p:nvSpPr>
          <p:cNvPr id="5" name="4 CuadroTexto"/>
          <p:cNvSpPr txBox="1"/>
          <p:nvPr/>
        </p:nvSpPr>
        <p:spPr>
          <a:xfrm>
            <a:off x="285688" y="5786454"/>
            <a:ext cx="8858312" cy="861774"/>
          </a:xfrm>
          <a:prstGeom prst="rect">
            <a:avLst/>
          </a:prstGeom>
          <a:noFill/>
        </p:spPr>
        <p:txBody>
          <a:bodyPr wrap="square" rtlCol="0">
            <a:spAutoFit/>
          </a:bodyPr>
          <a:lstStyle/>
          <a:p>
            <a:r>
              <a:rPr lang="es-ES" sz="3200" spc="-150" dirty="0" smtClean="0">
                <a:solidFill>
                  <a:schemeClr val="bg2"/>
                </a:solidFill>
                <a:latin typeface="Lucida Sans Unicode" pitchFamily="34" charset="0"/>
                <a:cs typeface="Lucida Sans Unicode" pitchFamily="34" charset="0"/>
              </a:rPr>
              <a:t>En la Republica Dominicana  del siglo XIX</a:t>
            </a:r>
          </a:p>
          <a:p>
            <a:endParaRPr lang="es-ES" dirty="0">
              <a:solidFill>
                <a:schemeClr val="bg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additive="base">
                                        <p:cTn id="12"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allAtOnce"/>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600" dirty="0" smtClean="0"/>
              <a:t>Liberales Y Conservadores de la Rep.dom</a:t>
            </a:r>
            <a:endParaRPr lang="es-ES" sz="3600" dirty="0"/>
          </a:p>
        </p:txBody>
      </p:sp>
      <p:sp>
        <p:nvSpPr>
          <p:cNvPr id="3" name="2 Marcador de contenido"/>
          <p:cNvSpPr>
            <a:spLocks noGrp="1"/>
          </p:cNvSpPr>
          <p:nvPr>
            <p:ph idx="1"/>
          </p:nvPr>
        </p:nvSpPr>
        <p:spPr/>
        <p:txBody>
          <a:bodyPr>
            <a:normAutofit fontScale="40000" lnSpcReduction="20000"/>
          </a:bodyPr>
          <a:lstStyle/>
          <a:p>
            <a:r>
              <a:rPr lang="es-ES" sz="3000" dirty="0" smtClean="0">
                <a:solidFill>
                  <a:schemeClr val="bg2"/>
                </a:solidFill>
              </a:rPr>
              <a:t>Era una inmensa mesa. En un fondo azulado, como viajeros mudos,  marchan   múltiples y deformes copones de algodón en pacifica procesión celestial. En un extremo de la mesa, a la derecha;  el generalísimo Trujillo, Joaquín Balaguer y Canoabo Javier Castillo.  En el otro; Juan Bosch, Antonio Guzmán y el Peña Gómez.   Aportaba colorido a aquel instante, la bella imagen en el centro de la mesa, de la tricolor bandera nacional.</a:t>
            </a:r>
          </a:p>
          <a:p>
            <a:r>
              <a:rPr lang="es-ES" sz="3000" dirty="0" smtClean="0">
                <a:solidFill>
                  <a:schemeClr val="bg2"/>
                </a:solidFill>
              </a:rPr>
              <a:t>  Con nosotros señores, -dijo uno  de los moderadores- dirigiéndose al público, tenemos los personajes más importantes de los últimos 70 años de nuestra historia.  El dilema es sencillo; los Conservadores ó los Liberales. Fortalezas y debilidades. Y quienes han sido más útiles a la patria?</a:t>
            </a:r>
          </a:p>
          <a:p>
            <a:r>
              <a:rPr lang="es-ES" sz="3000" dirty="0" smtClean="0">
                <a:solidFill>
                  <a:schemeClr val="bg2"/>
                </a:solidFill>
              </a:rPr>
              <a:t> El techo era el cielo. Las nubes inquietas formaban extraños mapas de imposibles países. Y el viento, cual niño juguetón hacia sentir su presencia.</a:t>
            </a:r>
          </a:p>
          <a:p>
            <a:r>
              <a:rPr lang="es-ES" sz="3000" dirty="0" smtClean="0">
                <a:solidFill>
                  <a:schemeClr val="bg2"/>
                </a:solidFill>
              </a:rPr>
              <a:t> "Los supuestos liberales y sus discípulos, históricamente los gobiernos que han encabezados, sus resultados han sido; inestabilidad política, corrupción, endeudamiento externo e inseguridad. Quisiera por respeto decir con honrosa excepciones, pero sinceramente no la ubico. Aunque debo reconocer al gobierno encabezado por Don Antonio Guzmán". Dijo el Generalísimo Trujillo y agregó:</a:t>
            </a:r>
          </a:p>
          <a:p>
            <a:r>
              <a:rPr lang="es-ES" sz="3000" dirty="0" smtClean="0">
                <a:solidFill>
                  <a:schemeClr val="bg2"/>
                </a:solidFill>
              </a:rPr>
              <a:t>  "Yo soy el verdadero Patria de la Patria. Mis obras son las columnas que sustentan lo que de bueno y grande tiene la Republica Dominicana de hoy.  Y después  de 30 años de gobierno, mis legados son millares de obras, decenas de empresas y cero deudas externas.  Es todo lo que tengo para decir".  Expresó el presidente Trujillo, al tiempo que sastifecho se acomoda en su silla.</a:t>
            </a:r>
          </a:p>
          <a:p>
            <a:r>
              <a:rPr lang="es-ES" sz="3000" dirty="0" smtClean="0">
                <a:solidFill>
                  <a:schemeClr val="bg2"/>
                </a:solidFill>
              </a:rPr>
              <a:t>"El Presidente Trujillo tiene razón, -dijo el profesor-  cuando plantea sus aportes como gobernante, pero deja de lado un detalle trascendente,  que es su estigma  -su gran mancha-  como gobernante ante la historia; sus crímenes y  grave violaciones a los derechos humanos"  </a:t>
            </a:r>
          </a:p>
          <a:p>
            <a:r>
              <a:rPr lang="es-ES" sz="3000" dirty="0" smtClean="0">
                <a:solidFill>
                  <a:schemeClr val="bg2"/>
                </a:solidFill>
              </a:rPr>
              <a:t>"No quisiera yo transmitir solidaridad con  injusticia ninguna -dijo Canoabo Javier Castillo- pero es interesante resaltar las palabras previamente expresadas por los distinguidos que me antecedieron en el uso de la palabra.</a:t>
            </a:r>
          </a:p>
          <a:p>
            <a:r>
              <a:rPr lang="es-ES" sz="3000" dirty="0" smtClean="0">
                <a:solidFill>
                  <a:schemeClr val="bg2"/>
                </a:solidFill>
              </a:rPr>
              <a:t> Opino, que son los extremos reflejos de nuestra historia política. Y  más aun,  de ellas podemos extraer posiblemente, las causas de nuestra arritmia histórica. Veamos; el Generalísimo Trujillo habló de sus logros como estadista. Mientras el distinguido Profesor Juan Bosch, al tomar la palabra, habla sobre los errores del Presidente Trujillo. Ósea; el conservador por excelencia plantea sus logros. Y  el  liberal por antonomasia resalta lo criticable del conservador. </a:t>
            </a:r>
          </a:p>
          <a:p>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Primeras manifestaciones</a:t>
            </a:r>
            <a:endParaRPr lang="es-ES" dirty="0"/>
          </a:p>
        </p:txBody>
      </p:sp>
      <p:sp>
        <p:nvSpPr>
          <p:cNvPr id="3" name="2 Marcador de contenido"/>
          <p:cNvSpPr>
            <a:spLocks noGrp="1"/>
          </p:cNvSpPr>
          <p:nvPr>
            <p:ph idx="1"/>
          </p:nvPr>
        </p:nvSpPr>
        <p:spPr/>
        <p:txBody>
          <a:bodyPr>
            <a:normAutofit fontScale="55000" lnSpcReduction="20000"/>
          </a:bodyPr>
          <a:lstStyle/>
          <a:p>
            <a:r>
              <a:rPr lang="es-ES" dirty="0" smtClean="0"/>
              <a:t>Durante el período colonial y gran parte del siglo XIX, la producción historiográfica de lo que vendría a ser la República Dominicana estuvo condicionada por la inexistencia o insuficiencia estructuración del conglomerado nacional. A lo sumo,  el sentido de identidad diferenciada avanzó desde el surgimiento de la vecina colonia francesa de Saint Domingue –en la segunda mitad del siglo XVII-, por oposición a sus habitantes y a su metrópoli. Pero este fenómeno, aunque importante, no se sitúa en la eclosión de la nación, ya que, paralelamente, la población seguía encontrándose fragmentada en sectores étnico-sociales implantados por regulaciones institucionales que estatuían la identificación de los blancos con cualquier esquema de colectividad.</a:t>
            </a:r>
          </a:p>
          <a:p>
            <a:r>
              <a:rPr lang="es-ES" dirty="0" smtClean="0"/>
              <a:t>No obstante, con el tiempo, fueron avanzando tendencias que negaban los paradigmas normativos de la dominación, causadas por la inexistencia de un sistema de plantación y por la consiguiente facilidad de manumisiones. Así, fue surgiendo un colectivo humano caracterizado con una prolongada ocupación del territorio. Los procesos en que se desenvolvió la estructuración del conglomerado demográfico facilitaron que la idea de la hispanidad fuese interiorizada por las clases subalternas. Ahora bien, detrás de tal tipo de identidad colectiva yacía una conciencia creciente de diferencia respecto a lo español, que no adoptada una faceta de contraposición en la medida en que España se percibía distante y el autorreconocimiento, por oposición, operaba respecto a otras metrópolis y, en especial, a la colonia vecina. En los autores se puede rastrear el proceso formativo del pueblo. No obstante, como asunción fue tardía, ya que, en su conjunto, la producción historiográfica previa a la segunda mitad del siglo XVIII se mantuvo ajena de cualquier sentimiento de identidad diferenciada.</a:t>
            </a: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1000108"/>
            <a:ext cx="8229600" cy="1143000"/>
          </a:xfrm>
        </p:spPr>
        <p:txBody>
          <a:bodyPr/>
          <a:lstStyle/>
          <a:p>
            <a:r>
              <a:rPr lang="es-ES" dirty="0" smtClean="0"/>
              <a:t>Gobiernos (liberales)</a:t>
            </a:r>
            <a:endParaRPr lang="es-ES" dirty="0"/>
          </a:p>
        </p:txBody>
      </p:sp>
      <p:sp>
        <p:nvSpPr>
          <p:cNvPr id="3" name="2 Marcador de contenido"/>
          <p:cNvSpPr>
            <a:spLocks noGrp="1"/>
          </p:cNvSpPr>
          <p:nvPr>
            <p:ph idx="1"/>
          </p:nvPr>
        </p:nvSpPr>
        <p:spPr>
          <a:xfrm>
            <a:off x="428596" y="2143116"/>
            <a:ext cx="8715404" cy="4972072"/>
          </a:xfrm>
        </p:spPr>
        <p:txBody>
          <a:bodyPr>
            <a:normAutofit fontScale="47500" lnSpcReduction="20000"/>
          </a:bodyPr>
          <a:lstStyle/>
          <a:p>
            <a:r>
              <a:rPr lang="es-ES" sz="5000" b="1" dirty="0" smtClean="0"/>
              <a:t>Gregorio luperon </a:t>
            </a:r>
          </a:p>
          <a:p>
            <a:pPr>
              <a:buNone/>
            </a:pPr>
            <a:r>
              <a:rPr lang="es-ES" b="1" dirty="0" smtClean="0"/>
              <a:t>Dominio de los Gobiernos Azules (1879-1899).</a:t>
            </a:r>
            <a:r>
              <a:rPr lang="es-ES" dirty="0" smtClean="0"/>
              <a:t>Luego de una inestabilidad política causada por los desaciertos de los gobernantes de 1874 a 1879, el máximo líder de los azules Gregorio Luperón, toma el poder al derrocar a Cesáreo Guillermo, gobierno este de una trayectoria corrupta. El gobierno de Luperón se estableció en Puerto Plata. A partir de este gobierno los gobernantes tendrían una gestión </a:t>
            </a:r>
            <a:r>
              <a:rPr lang="es-ES" dirty="0" smtClean="0">
                <a:hlinkClick r:id="rId2"/>
              </a:rPr>
              <a:t>gubernamental</a:t>
            </a:r>
            <a:r>
              <a:rPr lang="es-ES" dirty="0" smtClean="0"/>
              <a:t> de dos años exceptuando el segundo gobierno de Ulises Heureaux, quien cambió a un cuatrenío para perpetuarse en el poder. </a:t>
            </a:r>
            <a:r>
              <a:rPr lang="es-ES" b="1" dirty="0" smtClean="0"/>
              <a:t>Las características del gobierno provisional de Luperón son las siguientes:</a:t>
            </a:r>
            <a:endParaRPr lang="es-ES" dirty="0" smtClean="0"/>
          </a:p>
          <a:p>
            <a:r>
              <a:rPr lang="es-ES" dirty="0" smtClean="0"/>
              <a:t>1. Se respetaron las libertades públicas. </a:t>
            </a:r>
            <a:br>
              <a:rPr lang="es-ES" dirty="0" smtClean="0"/>
            </a:br>
            <a:r>
              <a:rPr lang="es-ES" dirty="0" smtClean="0"/>
              <a:t>2. Se fundaron academias militares. </a:t>
            </a:r>
            <a:br>
              <a:rPr lang="es-ES" dirty="0" smtClean="0"/>
            </a:br>
            <a:r>
              <a:rPr lang="es-ES" dirty="0" smtClean="0"/>
              <a:t>3. Dispuso una subvención de 40 dólares mensuales a todos los periódicos. </a:t>
            </a:r>
            <a:br>
              <a:rPr lang="es-ES" dirty="0" smtClean="0"/>
            </a:br>
            <a:r>
              <a:rPr lang="es-ES" dirty="0" smtClean="0"/>
              <a:t>4. Se mejoró todo el sistema de correo y comunicación. </a:t>
            </a:r>
            <a:br>
              <a:rPr lang="es-ES" dirty="0" smtClean="0"/>
            </a:br>
            <a:r>
              <a:rPr lang="es-ES" dirty="0" smtClean="0"/>
              <a:t>5. Se normalizaron las relaciones con Haití. </a:t>
            </a:r>
            <a:br>
              <a:rPr lang="es-ES" dirty="0" smtClean="0"/>
            </a:br>
            <a:r>
              <a:rPr lang="es-ES" dirty="0" smtClean="0"/>
              <a:t>6. Se fundó la famosa escuela Normal. </a:t>
            </a:r>
            <a:br>
              <a:rPr lang="es-ES" dirty="0" smtClean="0"/>
            </a:br>
            <a:r>
              <a:rPr lang="es-ES" dirty="0" smtClean="0"/>
              <a:t>7. Se modificó la Constitución y se estableció una duración de dos años para el período presidencial. </a:t>
            </a:r>
            <a:br>
              <a:rPr lang="es-ES" dirty="0" smtClean="0"/>
            </a:br>
            <a:r>
              <a:rPr lang="es-ES" dirty="0" smtClean="0"/>
              <a:t>8. Decretó la suspensión del pago de la deuda pública, tratando de estabilizar la economía del país. </a:t>
            </a:r>
            <a:br>
              <a:rPr lang="es-ES" dirty="0" smtClean="0"/>
            </a:br>
            <a:r>
              <a:rPr lang="es-ES" dirty="0" smtClean="0"/>
              <a:t>9. Creó Juntas de Crédito, a las que tomaba prestado con intereses más flexibles. </a:t>
            </a:r>
            <a:br>
              <a:rPr lang="es-ES" dirty="0" smtClean="0"/>
            </a:br>
            <a:r>
              <a:rPr lang="es-ES" dirty="0" smtClean="0"/>
              <a:t>10. Aumentó las importaciones y exportaciones. </a:t>
            </a:r>
            <a:br>
              <a:rPr lang="es-ES" dirty="0" smtClean="0"/>
            </a:br>
            <a:r>
              <a:rPr lang="es-ES" dirty="0" smtClean="0"/>
              <a:t>11. Impuso la pena de muerte para todo el que atenta contra la estabilidad de la nación.</a:t>
            </a:r>
          </a:p>
          <a:p>
            <a:r>
              <a:rPr lang="es-ES" dirty="0" smtClean="0"/>
              <a:t>La administración de Luperón fue positiva, pero tuvo que enfrentar presiones internacionales como lo fue con el gobierno haitiano del general Salomón, quien trató de aplicar impuesto a mercancía que estaban libre de ellos a través del tratado de 1874 donde se establecí a "que todos los productos dominicanos entrarían libre de impuesto en la vecina República". Luperón decide dejar el poder para 1880 y en la búsqueda de candidatos solicita a Pedro Francisco Bonó que se postulares, este rechazó la oferta y Luperón se vio en la necesidad de solicitar otro candidato dentro del partido azul, recayendo en esta oportunidad en la persona del padre Fernando Arturo de Meriño.</a:t>
            </a:r>
          </a:p>
          <a:p>
            <a:endParaRPr lang="es-ES" dirty="0"/>
          </a:p>
        </p:txBody>
      </p:sp>
      <p:pic>
        <p:nvPicPr>
          <p:cNvPr id="7" name="6 Imagen" descr="Gregorio Luperón.jpg"/>
          <p:cNvPicPr>
            <a:picLocks noChangeAspect="1"/>
          </p:cNvPicPr>
          <p:nvPr/>
        </p:nvPicPr>
        <p:blipFill>
          <a:blip r:embed="rId3"/>
          <a:stretch>
            <a:fillRect/>
          </a:stretch>
        </p:blipFill>
        <p:spPr>
          <a:xfrm>
            <a:off x="571472" y="0"/>
            <a:ext cx="2371344" cy="21358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857364"/>
            <a:ext cx="8472518" cy="4786346"/>
          </a:xfrm>
        </p:spPr>
        <p:txBody>
          <a:bodyPr>
            <a:normAutofit/>
          </a:bodyPr>
          <a:lstStyle/>
          <a:p>
            <a:r>
              <a:rPr lang="es-ES" b="1" dirty="0" smtClean="0"/>
              <a:t>José Desiderio Valverde</a:t>
            </a:r>
          </a:p>
          <a:p>
            <a:r>
              <a:rPr lang="es-ES" dirty="0" smtClean="0"/>
              <a:t>(s. XIX) Militar y político dominicano. Lideró el movimiento que destituyó al Gobierno de Báez y se hizo con la presidencia del Gobierno en julio de 1857. En 1858 fue elegido presidente de la República por la Constituyente de Moca, logrando la capitulación de Báez con la ayuda de Santana, quien, al frente de la contrarrevolución, le obligó meses después a abandonar el país.</a:t>
            </a:r>
          </a:p>
          <a:p>
            <a:endParaRPr lang="es-ES" dirty="0"/>
          </a:p>
        </p:txBody>
      </p:sp>
      <p:pic>
        <p:nvPicPr>
          <p:cNvPr id="4" name="3 Imagen" descr="graljosedesideriovalverde.gif"/>
          <p:cNvPicPr>
            <a:picLocks noChangeAspect="1"/>
          </p:cNvPicPr>
          <p:nvPr/>
        </p:nvPicPr>
        <p:blipFill>
          <a:blip r:embed="rId2"/>
          <a:stretch>
            <a:fillRect/>
          </a:stretch>
        </p:blipFill>
        <p:spPr>
          <a:xfrm>
            <a:off x="3214678" y="0"/>
            <a:ext cx="1228725" cy="17907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928802"/>
            <a:ext cx="8229600" cy="4709160"/>
          </a:xfrm>
        </p:spPr>
        <p:txBody>
          <a:bodyPr>
            <a:normAutofit fontScale="55000" lnSpcReduction="20000"/>
          </a:bodyPr>
          <a:lstStyle/>
          <a:p>
            <a:r>
              <a:rPr lang="es-ES" sz="4400" b="1" dirty="0" smtClean="0"/>
              <a:t>Benigno Filomeno de Rojas</a:t>
            </a:r>
          </a:p>
          <a:p>
            <a:endParaRPr lang="es-ES" dirty="0" smtClean="0"/>
          </a:p>
          <a:p>
            <a:r>
              <a:rPr lang="es-ES" dirty="0" smtClean="0"/>
              <a:t>Llegó a ocupar una Secretaría de Estado en el </a:t>
            </a:r>
            <a:r>
              <a:rPr lang="es-ES" u="sng" dirty="0" smtClean="0"/>
              <a:t>gobierno provisional</a:t>
            </a:r>
            <a:r>
              <a:rPr lang="es-ES" dirty="0" smtClean="0"/>
              <a:t> y presidió el Congreso Constituyente, reunido en </a:t>
            </a:r>
            <a:r>
              <a:rPr lang="es-ES" u="sng" dirty="0" smtClean="0"/>
              <a:t>Moca</a:t>
            </a:r>
            <a:r>
              <a:rPr lang="es-ES" dirty="0" smtClean="0"/>
              <a:t>, que concluyó en </a:t>
            </a:r>
            <a:r>
              <a:rPr lang="es-ES" u="sng" dirty="0" smtClean="0"/>
              <a:t>1858</a:t>
            </a:r>
            <a:r>
              <a:rPr lang="es-ES" dirty="0" smtClean="0"/>
              <a:t> con la proclamación de una nueva </a:t>
            </a:r>
            <a:r>
              <a:rPr lang="es-ES" u="sng" dirty="0" smtClean="0"/>
              <a:t>constitución</a:t>
            </a:r>
            <a:r>
              <a:rPr lang="es-ES" dirty="0" smtClean="0"/>
              <a:t> y la elección de </a:t>
            </a:r>
            <a:r>
              <a:rPr lang="es-ES" u="sng" dirty="0" smtClean="0"/>
              <a:t>Desiderio Valverde</a:t>
            </a:r>
            <a:r>
              <a:rPr lang="es-ES" dirty="0" smtClean="0"/>
              <a:t> como </a:t>
            </a:r>
            <a:r>
              <a:rPr lang="es-ES" u="sng" dirty="0" smtClean="0"/>
              <a:t>presidente</a:t>
            </a:r>
            <a:r>
              <a:rPr lang="es-ES" dirty="0" smtClean="0"/>
              <a:t> y Benigno Filomeno de Rojas como vicepresidente. Al fracasar la revolución, Rojas emigró a los Estados Unidos de América, regresando tiempo después acogiéndose a una </a:t>
            </a:r>
            <a:r>
              <a:rPr lang="es-ES" u="sng" dirty="0" smtClean="0"/>
              <a:t>amnistía</a:t>
            </a:r>
            <a:r>
              <a:rPr lang="es-ES" dirty="0" smtClean="0"/>
              <a:t> del gobierno de Pedro Santana, para dedicarse a su profesión de abogado. Proclamada la </a:t>
            </a:r>
            <a:r>
              <a:rPr lang="es-ES" u="sng" dirty="0" smtClean="0"/>
              <a:t>anexión a España</a:t>
            </a:r>
            <a:r>
              <a:rPr lang="es-ES" dirty="0" smtClean="0"/>
              <a:t>(</a:t>
            </a:r>
            <a:r>
              <a:rPr lang="es-ES" u="sng" dirty="0" smtClean="0"/>
              <a:t>1861</a:t>
            </a:r>
            <a:r>
              <a:rPr lang="es-ES" dirty="0" smtClean="0"/>
              <a:t>), la aceptó como necesidad y conveniencia, pero el </a:t>
            </a:r>
            <a:r>
              <a:rPr lang="es-ES" u="sng" dirty="0" smtClean="0"/>
              <a:t>16 de agosto</a:t>
            </a:r>
            <a:r>
              <a:rPr lang="es-ES" dirty="0" smtClean="0"/>
              <a:t> de </a:t>
            </a:r>
            <a:r>
              <a:rPr lang="es-ES" u="sng" dirty="0" smtClean="0"/>
              <a:t>1863</a:t>
            </a:r>
            <a:r>
              <a:rPr lang="es-ES" dirty="0" smtClean="0"/>
              <a:t>, cuando se inició la guerra restauradora, se adhirió a la causa de la </a:t>
            </a:r>
            <a:r>
              <a:rPr lang="es-ES" u="sng" dirty="0" smtClean="0"/>
              <a:t>patria</a:t>
            </a:r>
            <a:r>
              <a:rPr lang="es-ES" dirty="0" smtClean="0"/>
              <a:t> y en el gobierno provisional de los patriotas constituido el </a:t>
            </a:r>
            <a:r>
              <a:rPr lang="es-ES" u="sng" dirty="0" smtClean="0"/>
              <a:t>14 de septiembre</a:t>
            </a:r>
            <a:r>
              <a:rPr lang="es-ES" dirty="0" smtClean="0"/>
              <a:t>, le correspondió acompañar al presidente</a:t>
            </a:r>
            <a:r>
              <a:rPr lang="es-ES" u="sng" dirty="0" smtClean="0"/>
              <a:t>Salcedo</a:t>
            </a:r>
            <a:r>
              <a:rPr lang="es-ES" dirty="0" smtClean="0"/>
              <a:t> como vicepresidente, y cuando </a:t>
            </a:r>
            <a:r>
              <a:rPr lang="es-ES" u="sng" dirty="0" smtClean="0"/>
              <a:t>Gaspar Polanco</a:t>
            </a:r>
            <a:r>
              <a:rPr lang="es-ES" dirty="0" smtClean="0"/>
              <a:t> fue derrocado en 1865, asumió la dirección del Poder Ejecutivo como presidente de la Junta de Gobierno. Elegido </a:t>
            </a:r>
            <a:r>
              <a:rPr lang="es-ES" u="sng" dirty="0" smtClean="0"/>
              <a:t>Pedro Antonio Pimentel</a:t>
            </a:r>
            <a:r>
              <a:rPr lang="es-ES" dirty="0" smtClean="0"/>
              <a:t> presidente de la República, Rojas ocupó nuevamente la vice presidencia. En esa condición viajó a la ciudad de Santo Domingo junto a Stanley Heneken en misión especial relacionada con el pronunciamiento de </a:t>
            </a:r>
            <a:r>
              <a:rPr lang="es-ES" u="sng" dirty="0" smtClean="0"/>
              <a:t>José María Cabral</a:t>
            </a:r>
            <a:r>
              <a:rPr lang="es-ES" dirty="0" smtClean="0"/>
              <a:t> contra el presidente Pimentel, en agosto de 1865.</a:t>
            </a:r>
            <a:endParaRPr lang="es-ES" dirty="0"/>
          </a:p>
        </p:txBody>
      </p:sp>
      <p:pic>
        <p:nvPicPr>
          <p:cNvPr id="4" name="3 Imagen" descr="Benigni_Filomeno_de_Rojas.jpg"/>
          <p:cNvPicPr>
            <a:picLocks noChangeAspect="1"/>
          </p:cNvPicPr>
          <p:nvPr/>
        </p:nvPicPr>
        <p:blipFill>
          <a:blip r:embed="rId2"/>
          <a:stretch>
            <a:fillRect/>
          </a:stretch>
        </p:blipFill>
        <p:spPr>
          <a:xfrm>
            <a:off x="5572132" y="428604"/>
            <a:ext cx="1552575" cy="1905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77500" lnSpcReduction="20000"/>
          </a:bodyPr>
          <a:lstStyle/>
          <a:p>
            <a:r>
              <a:rPr lang="es-ES" b="1" dirty="0" smtClean="0"/>
              <a:t>Pedro Francisco Bonó</a:t>
            </a:r>
          </a:p>
          <a:p>
            <a:endParaRPr lang="es-ES" dirty="0" smtClean="0"/>
          </a:p>
          <a:p>
            <a:r>
              <a:rPr lang="es-ES" dirty="0" smtClean="0"/>
              <a:t>pensador y político dominicano de Santiago de los Caballeros (18 de octubre 1828 - San Francisco de Macoris, 13 de septiembre de 1906),fue un patriota que defendió a la República Dominicana en momentos cruciales. Se desempeñó como miembro del Senado y de la Cámara. Fue encargado de las Relaciones Exteriores durante la época de la Restauracion, y luego, fue encargado de Justicia e Instrucción Pública. Fue Inspector General de Agricultura y miembro de la Suprema Corte de Justicia.</a:t>
            </a:r>
          </a:p>
          <a:p>
            <a:r>
              <a:rPr lang="es-ES" dirty="0" smtClean="0"/>
              <a:t>Es considerado como el primer sociólogo dominicano, y sus </a:t>
            </a:r>
            <a:r>
              <a:rPr lang="es-ES" i="1" dirty="0" smtClean="0"/>
              <a:t>Apuntes sobre las Clases Trabajadoras Dominicanas</a:t>
            </a:r>
            <a:r>
              <a:rPr lang="es-ES" dirty="0" smtClean="0"/>
              <a:t> constituyen un estudio pionero sobre la composición social dominicana.</a:t>
            </a:r>
          </a:p>
          <a:p>
            <a:endParaRPr lang="es-ES" dirty="0"/>
          </a:p>
        </p:txBody>
      </p:sp>
      <p:pic>
        <p:nvPicPr>
          <p:cNvPr id="4" name="3 Imagen" descr="bono, pedro f..jpg"/>
          <p:cNvPicPr>
            <a:picLocks noChangeAspect="1"/>
          </p:cNvPicPr>
          <p:nvPr/>
        </p:nvPicPr>
        <p:blipFill>
          <a:blip r:embed="rId2"/>
          <a:stretch>
            <a:fillRect/>
          </a:stretch>
        </p:blipFill>
        <p:spPr>
          <a:xfrm>
            <a:off x="4786314" y="0"/>
            <a:ext cx="2381250" cy="221457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2148840"/>
            <a:ext cx="8229600" cy="4709160"/>
          </a:xfrm>
        </p:spPr>
        <p:txBody>
          <a:bodyPr>
            <a:normAutofit fontScale="47500" lnSpcReduction="20000"/>
          </a:bodyPr>
          <a:lstStyle/>
          <a:p>
            <a:r>
              <a:rPr lang="es-ES" sz="4200" b="1" dirty="0" smtClean="0"/>
              <a:t>Pedro Antonio Pimentel</a:t>
            </a:r>
            <a:r>
              <a:rPr lang="es-ES" dirty="0" smtClean="0"/>
              <a:t> (1830-1874) General, luchador de la guerra restauradora, la Convención Nacional reunida en Santiago lo hizo presidente en marzo de 1865. Ocupó el cargo hasta el 13 de agosto de ese año. Una de sus primeras medidas fue la designación de un Consejo de guerra para que fuera juzgado el ex presidente Gaspar Polanco y su gabinete. En su mandato concluyó la Guerra Restauradora. Murió en 1874.</a:t>
            </a:r>
          </a:p>
          <a:p>
            <a:r>
              <a:rPr lang="es-ES" dirty="0" smtClean="0"/>
              <a:t>La Restauración de la República constituye la gran Epopeya del pueblo dominicano. El origen de ese episodio y el proceso político y militar en el cual se desarrollé, no tienen antecedentes en América; y sólo en México se vivió un suceso con aspectos similares. Pero como otros hechos históricos dominicanos, ha sido distorsionado disminuyendo el papel y la categoría de muchos hombres protagonistas en esos acontecimientos, como es el caso de Pedro Pimentel.</a:t>
            </a:r>
          </a:p>
          <a:p>
            <a:r>
              <a:rPr lang="es-ES" dirty="0" smtClean="0"/>
              <a:t>De este soldado singular, héroe tres veces de la patria, el capitán español Ramón González Tablas, que combatió contra los dominicanos en aquel momento, en su libro “Ultima Guerra de España en Santo Domingo, dice: Pedro Antonio Pimentel era criollo de cincuenta años de edad, proporcionada estatura, buenas facciones y color europeo; su cabellera y bigotes eran grises. En el campamento se mostró muy reservado. Algunos de sus compañeros indicaron que desconfiaban de él y que sería el obstáculo para llevar a buen término cualquier arreglo. La profesión de Pimentel en el país era la de ganadero. Sus paisanos no le concedían la reputación de hombre ilustrado, pero tanto en las conversaciones que le oímos, como en sus actos posteriores, demostró ser hombre de ruda franqueza y de enérgica resolución. Fue uno de los primeros cabecillas que acaudillaron algunos grupos de sublevados y de los que con más fe y encarnizamiento combatieron la dominación española. Se oponía a toda transacción que no tuviese por base el abandono de la isla.</a:t>
            </a:r>
          </a:p>
          <a:p>
            <a:r>
              <a:rPr lang="es-ES" dirty="0" smtClean="0"/>
              <a:t/>
            </a:r>
            <a:br>
              <a:rPr lang="es-ES" dirty="0" smtClean="0"/>
            </a:br>
            <a:endParaRPr lang="es-ES" dirty="0"/>
          </a:p>
        </p:txBody>
      </p:sp>
      <p:pic>
        <p:nvPicPr>
          <p:cNvPr id="4" name="3 Imagen" descr="Pedro_antonio_pimentel.gif"/>
          <p:cNvPicPr>
            <a:picLocks noChangeAspect="1"/>
          </p:cNvPicPr>
          <p:nvPr/>
        </p:nvPicPr>
        <p:blipFill>
          <a:blip r:embed="rId2"/>
          <a:stretch>
            <a:fillRect/>
          </a:stretch>
        </p:blipFill>
        <p:spPr>
          <a:xfrm>
            <a:off x="3714744" y="285728"/>
            <a:ext cx="1276350" cy="1905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164</TotalTime>
  <Words>589</Words>
  <Application>Microsoft Office PowerPoint</Application>
  <PresentationFormat>Presentación en pantalla (4:3)</PresentationFormat>
  <Paragraphs>64</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Vértice</vt:lpstr>
      <vt:lpstr>Prsentacion</vt:lpstr>
      <vt:lpstr>Liberales y conservadores </vt:lpstr>
      <vt:lpstr>Liberales Y Conservadores de la Rep.dom</vt:lpstr>
      <vt:lpstr>Primeras manifestaciones</vt:lpstr>
      <vt:lpstr>Gobiernos (liberales)</vt:lpstr>
      <vt:lpstr>Diapositiva 6</vt:lpstr>
      <vt:lpstr>Diapositiva 7</vt:lpstr>
      <vt:lpstr>Diapositiva 8</vt:lpstr>
      <vt:lpstr>Diapositiva 9</vt:lpstr>
      <vt:lpstr>Gobiernos (conservadores)</vt:lpstr>
      <vt:lpstr>Diapositiva 11</vt:lpstr>
      <vt:lpstr>Diapositiva 12</vt:lpstr>
    </vt:vector>
  </TitlesOfParts>
  <Company>Aure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Prsentacion</dc:title>
  <dc:creator>Administrador</dc:creator>
  <cp:lastModifiedBy>Administrador</cp:lastModifiedBy>
  <cp:revision>17</cp:revision>
  <dcterms:created xsi:type="dcterms:W3CDTF">2011-02-06T17:40:49Z</dcterms:created>
  <dcterms:modified xsi:type="dcterms:W3CDTF">2011-03-16T07:55:48Z</dcterms:modified>
</cp:coreProperties>
</file>